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65" r:id="rId3"/>
    <p:sldId id="263" r:id="rId4"/>
    <p:sldId id="266" r:id="rId5"/>
    <p:sldId id="267" r:id="rId6"/>
    <p:sldId id="261" r:id="rId7"/>
    <p:sldId id="264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21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144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Sanciu_l.d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darbalapis2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darbalapis3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b="1">
                <a:latin typeface="Times New Roman" panose="02020603050405020304" pitchFamily="18" charset="0"/>
                <a:cs typeface="Times New Roman" panose="02020603050405020304" pitchFamily="18" charset="0"/>
              </a:rPr>
              <a:t>Prioritetinių  tikslų įgyvendinimas 2021 m.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A71E-44FE-8297-73A5754CBF5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Lapas1!$T$5:$T$7</c:f>
              <c:strCache>
                <c:ptCount val="3"/>
                <c:pt idx="0">
                  <c:v>Pedagogų ir švietimo pagalbos specialistų, dalyvavusių tiksliniuose mokymuose, skirtuose, įtraukčiai švietime, skaičius (žm. sk.)</c:v>
                </c:pt>
                <c:pt idx="1">
                  <c:v>Ikimokyklinio amžiaus vaikų pasiekimų ir pažangos lygio, atitinkančio vaiko raidą, dalis nuo bendro įstaigą lankančių vaikų skaičiaus (proc.)</c:v>
                </c:pt>
                <c:pt idx="2">
                  <c:v>Priešmokyklinio amžiaus vaikų, sėkmingai baigusių priešmokyklinio ugdymo programą, dalis proc.</c:v>
                </c:pt>
              </c:strCache>
            </c:strRef>
          </c:cat>
          <c:val>
            <c:numRef>
              <c:f>Lapas1!$U$5:$U$7</c:f>
              <c:numCache>
                <c:formatCode>0%</c:formatCode>
                <c:ptCount val="3"/>
                <c:pt idx="0" formatCode="General">
                  <c:v>13</c:v>
                </c:pt>
                <c:pt idx="1">
                  <c:v>0.64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1E-44FE-8297-73A5754CBF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0091648"/>
        <c:axId val="170093184"/>
      </c:barChart>
      <c:catAx>
        <c:axId val="1700916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70093184"/>
        <c:crosses val="autoZero"/>
        <c:auto val="1"/>
        <c:lblAlgn val="ctr"/>
        <c:lblOffset val="100"/>
        <c:noMultiLvlLbl val="0"/>
      </c:catAx>
      <c:valAx>
        <c:axId val="1700931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70091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65936323176993E-2"/>
          <c:y val="3.299536832119225E-2"/>
          <c:w val="0.93440665931251343"/>
          <c:h val="0.667812291299825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 m.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5C980240-7974-4F64-B6E2-6085702B6F92}" type="VALUE">
                      <a:rPr lang="en-US" smtClean="0"/>
                      <a:pPr/>
                      <a:t>[REIKŠMĖ]</a:t>
                    </a:fld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3519-448F-8BE7-C8B87E49248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70%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519-448F-8BE7-C8B87E49248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65%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519-448F-8BE7-C8B87E49248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12vnt.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519-448F-8BE7-C8B87E4924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Vaikų pasiekimų ir pažangos lygis</c:v>
                </c:pt>
                <c:pt idx="1">
                  <c:v>Ugdymo kokybę labai gerai ir gerai vertinčių tėvų dalis</c:v>
                </c:pt>
                <c:pt idx="2">
                  <c:v>Vaiko savijautą labai gerai ir gerai vertinančių tėvų dalis</c:v>
                </c:pt>
                <c:pt idx="3">
                  <c:v>Vienam pedagogui tenkantis vaikų skaičius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60</c:v>
                </c:pt>
                <c:pt idx="1">
                  <c:v>70</c:v>
                </c:pt>
                <c:pt idx="2">
                  <c:v>65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19-448F-8BE7-C8B87E49248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 m.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63%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519-448F-8BE7-C8B87E49248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70%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519-448F-8BE7-C8B87E49248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71%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519-448F-8BE7-C8B87E49248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12vnt.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519-448F-8BE7-C8B87E4924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Vaikų pasiekimų ir pažangos lygis</c:v>
                </c:pt>
                <c:pt idx="1">
                  <c:v>Ugdymo kokybę labai gerai ir gerai vertinčių tėvų dalis</c:v>
                </c:pt>
                <c:pt idx="2">
                  <c:v>Vaiko savijautą labai gerai ir gerai vertinančių tėvų dalis</c:v>
                </c:pt>
                <c:pt idx="3">
                  <c:v>Vienam pedagogui tenkantis vaikų skaičius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63</c:v>
                </c:pt>
                <c:pt idx="1">
                  <c:v>72</c:v>
                </c:pt>
                <c:pt idx="2">
                  <c:v>71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19-448F-8BE7-C8B87E4924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837376"/>
        <c:axId val="166527360"/>
      </c:barChart>
      <c:catAx>
        <c:axId val="158837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6527360"/>
        <c:crosses val="autoZero"/>
        <c:auto val="1"/>
        <c:lblAlgn val="ctr"/>
        <c:lblOffset val="100"/>
        <c:noMultiLvlLbl val="0"/>
      </c:catAx>
      <c:valAx>
        <c:axId val="166527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8837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lt-LT" sz="1600" b="0" dirty="0"/>
              <a:t>Biudžetinės</a:t>
            </a:r>
            <a:r>
              <a:rPr lang="lt-LT" sz="1600" b="0" baseline="0" dirty="0"/>
              <a:t> įstaigos finansavimas pagal finansavimo šaltinius, tūkst. Eur.</a:t>
            </a:r>
            <a:endParaRPr lang="en-US" sz="1600" b="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Praėjęs ataskaitinis laikotarpis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Savivaldybės biudžeto lėšos</c:v>
                </c:pt>
                <c:pt idx="1">
                  <c:v>Valstybės biudžeto lėšos</c:v>
                </c:pt>
                <c:pt idx="2">
                  <c:v>Parama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521.1</c:v>
                </c:pt>
                <c:pt idx="1">
                  <c:v>253.7</c:v>
                </c:pt>
                <c:pt idx="2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81-4C41-B60C-BB79A6D864D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Ataskaitinio laikotarpio prognozė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Savivaldybės biudžeto lėšos</c:v>
                </c:pt>
                <c:pt idx="1">
                  <c:v>Valstybės biudžeto lėšos</c:v>
                </c:pt>
                <c:pt idx="2">
                  <c:v>Parama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523.5</c:v>
                </c:pt>
                <c:pt idx="1">
                  <c:v>255.2</c:v>
                </c:pt>
                <c:pt idx="2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81-4C41-B60C-BB79A6D864D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Ataskaitinis laikotarpis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Savivaldybės biudžeto lėšos</c:v>
                </c:pt>
                <c:pt idx="1">
                  <c:v>Valstybės biudžeto lėšos</c:v>
                </c:pt>
                <c:pt idx="2">
                  <c:v>Parama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582.79999999999995</c:v>
                </c:pt>
                <c:pt idx="1">
                  <c:v>313</c:v>
                </c:pt>
                <c:pt idx="2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81-4C41-B60C-BB79A6D864D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Ateinančio ataskaitinio laikotarpio prognozė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2681-4C41-B60C-BB79A6D864D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Savivaldybės biudžeto lėšos</c:v>
                </c:pt>
                <c:pt idx="1">
                  <c:v>Valstybės biudžeto lėšos</c:v>
                </c:pt>
                <c:pt idx="2">
                  <c:v>Parama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595.5</c:v>
                </c:pt>
                <c:pt idx="1">
                  <c:v>323.5</c:v>
                </c:pt>
                <c:pt idx="2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681-4C41-B60C-BB79A6D864D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92691200"/>
        <c:axId val="192717568"/>
      </c:barChart>
      <c:catAx>
        <c:axId val="192691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92717568"/>
        <c:crosses val="autoZero"/>
        <c:auto val="1"/>
        <c:lblAlgn val="ctr"/>
        <c:lblOffset val="100"/>
        <c:noMultiLvlLbl val="0"/>
      </c:catAx>
      <c:valAx>
        <c:axId val="192717568"/>
        <c:scaling>
          <c:orientation val="minMax"/>
          <c:max val="8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92691200"/>
        <c:crosses val="autoZero"/>
        <c:crossBetween val="between"/>
        <c:majorUnit val="50"/>
        <c:minorUnit val="2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100" b="1" i="0" dirty="0"/>
              <a:t>Kauno lopšelio-darželio „Žingsnelis“ finansiniai duomenys</a:t>
            </a:r>
            <a:endParaRPr lang="en-US" sz="1100" b="1" i="0" dirty="0"/>
          </a:p>
        </c:rich>
      </c:tx>
      <c:layout>
        <c:manualLayout>
          <c:xMode val="edge"/>
          <c:yMode val="edge"/>
          <c:x val="0.1900846831283782"/>
          <c:y val="3.06012029592576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0.10184147959501695"/>
          <c:y val="0.13070976809557272"/>
          <c:w val="0.89815852040498312"/>
          <c:h val="0.5705380116311885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Gautas finansavimas, tūkst. Eur.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1099455926483291E-2"/>
                  <c:y val="-3.092059030217848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824.1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7FD-4B8C-8115-A6C763E45EF8}"/>
                </c:ext>
              </c:extLst>
            </c:dLbl>
            <c:dLbl>
              <c:idx val="1"/>
              <c:layout>
                <c:manualLayout>
                  <c:x val="0"/>
                  <c:y val="1.686577652846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785.8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7FD-4B8C-8115-A6C763E45EF8}"/>
                </c:ext>
              </c:extLst>
            </c:dLbl>
            <c:dLbl>
              <c:idx val="2"/>
              <c:layout>
                <c:manualLayout>
                  <c:x val="-1.7270660027057367E-2"/>
                  <c:y val="3.106796496512070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899.9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BF9-4CEA-8AB0-34C67D53FA87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920.5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7FD-4B8C-8115-A6C763E45E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Praėjęs ataskaitinis laikotarpis</c:v>
                </c:pt>
                <c:pt idx="1">
                  <c:v>Ataskaitinio laikotarpio prognozė</c:v>
                </c:pt>
                <c:pt idx="2">
                  <c:v>Ataskaitinis laikotarpis</c:v>
                </c:pt>
                <c:pt idx="3">
                  <c:v>Ateinančio ataskaitinio laikotarpio prognozė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734.9</c:v>
                </c:pt>
                <c:pt idx="1">
                  <c:v>667.9</c:v>
                </c:pt>
                <c:pt idx="2">
                  <c:v>742.9</c:v>
                </c:pt>
                <c:pt idx="3">
                  <c:v>746.8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BF9-4CEA-8AB0-34C67D53FA8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Sąnaudos, tūkst. Eur.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8784320053888108E-2"/>
                  <c:y val="4.660206976250375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217045960127438"/>
                      <c:h val="6.493204677710226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9BF9-4CEA-8AB0-34C67D53FA87}"/>
                </c:ext>
              </c:extLst>
            </c:dLbl>
            <c:dLbl>
              <c:idx val="1"/>
              <c:layout>
                <c:manualLayout>
                  <c:x val="-5.6544465320878708E-3"/>
                  <c:y val="-3.654251581166549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832.2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7FD-4B8C-8115-A6C763E45EF8}"/>
                </c:ext>
              </c:extLst>
            </c:dLbl>
            <c:dLbl>
              <c:idx val="2"/>
              <c:layout>
                <c:manualLayout>
                  <c:x val="-5.7568866756857896E-3"/>
                  <c:y val="-4.660194744768107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938.0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BF9-4CEA-8AB0-34C67D53FA87}"/>
                </c:ext>
              </c:extLst>
            </c:dLbl>
            <c:dLbl>
              <c:idx val="3"/>
              <c:layout>
                <c:manualLayout>
                  <c:x val="0"/>
                  <c:y val="-2.248770203794800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946.5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7FD-4B8C-8115-A6C763E45E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rgbClr val="0070C0"/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Praėjęs ataskaitinis laikotarpis</c:v>
                </c:pt>
                <c:pt idx="1">
                  <c:v>Ataskaitinio laikotarpio prognozė</c:v>
                </c:pt>
                <c:pt idx="2">
                  <c:v>Ataskaitinis laikotarpis</c:v>
                </c:pt>
                <c:pt idx="3">
                  <c:v>Ateinančio ataskaitinio laikotarpio prognozė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719.9</c:v>
                </c:pt>
                <c:pt idx="1">
                  <c:v>721.4</c:v>
                </c:pt>
                <c:pt idx="2">
                  <c:v>768.7</c:v>
                </c:pt>
                <c:pt idx="3">
                  <c:v>770.5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BF9-4CEA-8AB0-34C67D53FA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3435904"/>
        <c:axId val="198258688"/>
      </c:lineChart>
      <c:catAx>
        <c:axId val="193435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98258688"/>
        <c:crosses val="autoZero"/>
        <c:auto val="1"/>
        <c:lblAlgn val="ctr"/>
        <c:lblOffset val="100"/>
        <c:noMultiLvlLbl val="0"/>
      </c:catAx>
      <c:valAx>
        <c:axId val="198258688"/>
        <c:scaling>
          <c:orientation val="minMax"/>
          <c:max val="9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93435904"/>
        <c:crosses val="autoZero"/>
        <c:crossBetween val="between"/>
        <c:majorUnit val="20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100" b="1" dirty="0"/>
              <a:t>Kauno</a:t>
            </a:r>
            <a:r>
              <a:rPr lang="lt-LT" sz="1100" b="1" baseline="0" dirty="0"/>
              <a:t> lopšelio-darželio „Žingsnelis“ veiklos duomenys</a:t>
            </a:r>
            <a:endParaRPr lang="en-US" sz="1100" b="1" dirty="0"/>
          </a:p>
        </c:rich>
      </c:tx>
      <c:layout>
        <c:manualLayout>
          <c:xMode val="edge"/>
          <c:yMode val="edge"/>
          <c:x val="0.17622907531095788"/>
          <c:y val="2.52986647926914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Darbo užmokesčio ir socialinio draudimo sąnaudos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688.2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F2A-45C8-BC7B-7E5D0E525EFD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702.1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F2A-45C8-BC7B-7E5D0E525EFD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787.1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F2A-45C8-BC7B-7E5D0E525EFD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805.5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F2A-45C8-BC7B-7E5D0E525E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Praėjęs ataskaitinis laikotarpis</c:v>
                </c:pt>
                <c:pt idx="1">
                  <c:v>Ataskaitinio  laikotarpio prognozė</c:v>
                </c:pt>
                <c:pt idx="2">
                  <c:v>Ataskaitinis laikotarpis</c:v>
                </c:pt>
                <c:pt idx="3">
                  <c:v>Ateinančio ataskaitinio laikotarpio prognozė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516</c:v>
                </c:pt>
                <c:pt idx="1">
                  <c:v>578.29999999999995</c:v>
                </c:pt>
                <c:pt idx="2">
                  <c:v>594.1</c:v>
                </c:pt>
                <c:pt idx="3">
                  <c:v>636.29999999999995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9D-4A24-AA81-9402A38C20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Darbuotojų skaičius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52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F2A-45C8-BC7B-7E5D0E525EFD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55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F2A-45C8-BC7B-7E5D0E525EFD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57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AF2A-45C8-BC7B-7E5D0E525E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Praėjęs ataskaitinis laikotarpis</c:v>
                </c:pt>
                <c:pt idx="1">
                  <c:v>Ataskaitinio  laikotarpio prognozė</c:v>
                </c:pt>
                <c:pt idx="2">
                  <c:v>Ataskaitinis laikotarpis</c:v>
                </c:pt>
                <c:pt idx="3">
                  <c:v>Ateinančio ataskaitinio laikotarpio prognozė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51</c:v>
                </c:pt>
                <c:pt idx="1">
                  <c:v>51</c:v>
                </c:pt>
                <c:pt idx="2">
                  <c:v>50</c:v>
                </c:pt>
                <c:pt idx="3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9D-4A24-AA81-9402A38C20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3381504"/>
        <c:axId val="193383040"/>
      </c:barChart>
      <c:catAx>
        <c:axId val="193381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93383040"/>
        <c:crosses val="autoZero"/>
        <c:auto val="1"/>
        <c:lblAlgn val="ctr"/>
        <c:lblOffset val="100"/>
        <c:noMultiLvlLbl val="0"/>
      </c:catAx>
      <c:valAx>
        <c:axId val="193383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93381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 m.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Darbo užmokestis ir socialinis draudimas</c:v>
                </c:pt>
                <c:pt idx="1">
                  <c:v>Prekės</c:v>
                </c:pt>
                <c:pt idx="2">
                  <c:v>Paslaugos</c:v>
                </c:pt>
                <c:pt idx="3">
                  <c:v>Turto įsigyjimas</c:v>
                </c:pt>
                <c:pt idx="4">
                  <c:v>Viso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658.6</c:v>
                </c:pt>
                <c:pt idx="1">
                  <c:v>74.3</c:v>
                </c:pt>
                <c:pt idx="2">
                  <c:v>39.4</c:v>
                </c:pt>
                <c:pt idx="3">
                  <c:v>7.1</c:v>
                </c:pt>
                <c:pt idx="4">
                  <c:v>779.4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83-4135-8928-2200C2E6115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 m.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Darbo užmokestis ir socialinis draudimas</c:v>
                </c:pt>
                <c:pt idx="1">
                  <c:v>Prekės</c:v>
                </c:pt>
                <c:pt idx="2">
                  <c:v>Paslaugos</c:v>
                </c:pt>
                <c:pt idx="3">
                  <c:v>Turto įsigyjimas</c:v>
                </c:pt>
                <c:pt idx="4">
                  <c:v>Viso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775.7</c:v>
                </c:pt>
                <c:pt idx="1">
                  <c:v>81.7</c:v>
                </c:pt>
                <c:pt idx="2">
                  <c:v>39.9</c:v>
                </c:pt>
                <c:pt idx="3">
                  <c:v>1.4</c:v>
                </c:pt>
                <c:pt idx="4">
                  <c:v>898.7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83-4135-8928-2200C2E6115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8339968"/>
        <c:axId val="198370432"/>
      </c:barChart>
      <c:catAx>
        <c:axId val="198339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98370432"/>
        <c:crosses val="autoZero"/>
        <c:auto val="1"/>
        <c:lblAlgn val="ctr"/>
        <c:lblOffset val="100"/>
        <c:noMultiLvlLbl val="0"/>
      </c:catAx>
      <c:valAx>
        <c:axId val="198370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98339968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9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1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5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1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4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0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2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4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3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5401-3F06-7145-AC57-980E761BCAC4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C76C-DDF1-1F42-B0FE-CB12AC4EB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89E26-3DF9-094C-A682-D171DEBCC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668" y="446849"/>
            <a:ext cx="8847786" cy="1325563"/>
          </a:xfrm>
        </p:spPr>
        <p:txBody>
          <a:bodyPr>
            <a:normAutofit/>
          </a:bodyPr>
          <a:lstStyle/>
          <a:p>
            <a:pPr algn="ctr"/>
            <a:r>
              <a:rPr lang="lt-LT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Biudžetinės įstaigo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</a:t>
            </a:r>
            <a:r>
              <a:rPr lang="lt-LT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/>
            </a:r>
            <a:br>
              <a:rPr lang="lt-LT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Kauno lop</a:t>
            </a:r>
            <a:r>
              <a:rPr lang="lt-LT" sz="3200" b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šeli</a:t>
            </a:r>
            <a:r>
              <a:rPr lang="lt-LT" sz="3200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o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-</a:t>
            </a:r>
            <a:r>
              <a:rPr lang="lt-LT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darželi</a:t>
            </a:r>
            <a:r>
              <a:rPr lang="lt-LT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o</a:t>
            </a:r>
            <a:r>
              <a:rPr lang="lt-LT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lt-LT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„Žingsnelis“</a:t>
            </a:r>
            <a:endParaRPr lang="en-US" sz="12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05434-7A69-A846-A6BA-E8691530F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668" y="2158778"/>
            <a:ext cx="8847786" cy="46992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lt-LT" b="1" dirty="0">
                <a:solidFill>
                  <a:schemeClr val="accent1">
                    <a:lumMod val="50000"/>
                  </a:schemeClr>
                </a:solidFill>
              </a:rPr>
              <a:t>20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21</a:t>
            </a:r>
            <a:r>
              <a:rPr lang="lt-LT" b="1" dirty="0">
                <a:solidFill>
                  <a:schemeClr val="accent1">
                    <a:lumMod val="50000"/>
                  </a:schemeClr>
                </a:solidFill>
              </a:rPr>
              <a:t> M. METINĖS VEIKLOS ATASKAITOS PRISTATYMAS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US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C9F6AB-DF80-4AF2-AE90-659C1C57C5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2576" y="2917936"/>
            <a:ext cx="2266856" cy="2266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50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2035276" y="1122363"/>
            <a:ext cx="6872750" cy="824424"/>
          </a:xfrm>
        </p:spPr>
        <p:txBody>
          <a:bodyPr>
            <a:normAutofit/>
          </a:bodyPr>
          <a:lstStyle/>
          <a:p>
            <a:r>
              <a:rPr lang="lt-LT" sz="24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Kauno lopšelio-darželio „Žingsnelis“  p</a:t>
            </a:r>
            <a:r>
              <a:rPr lang="da-DK" sz="2400" b="1" dirty="0" smtClean="0">
                <a:latin typeface="Calibri" pitchFamily="34" charset="0"/>
                <a:cs typeface="Calibri" pitchFamily="34" charset="0"/>
              </a:rPr>
              <a:t>rioritetinių  tikslų įgyvendinimas 2021 m.</a:t>
            </a:r>
            <a:r>
              <a:rPr lang="da-DK" sz="2400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Diagrama 3"/>
          <p:cNvGraphicFramePr/>
          <p:nvPr/>
        </p:nvGraphicFramePr>
        <p:xfrm>
          <a:off x="227984" y="2153265"/>
          <a:ext cx="8680042" cy="4483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99924-2424-409A-A0CE-5B01B061E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2971" y="951722"/>
            <a:ext cx="7006902" cy="1035697"/>
          </a:xfrm>
        </p:spPr>
        <p:txBody>
          <a:bodyPr>
            <a:normAutofit/>
          </a:bodyPr>
          <a:lstStyle/>
          <a:p>
            <a:pPr algn="ctr"/>
            <a:r>
              <a:rPr lang="lt-LT" sz="2400" b="1" dirty="0">
                <a:solidFill>
                  <a:prstClr val="black"/>
                </a:solidFill>
                <a:latin typeface="+mn-lt"/>
              </a:rPr>
              <a:t>Kauno lopšelio-darželio „Žingsnelis“ veiklos rezultatų rodiklių įgyvendinimas</a:t>
            </a:r>
            <a:endParaRPr lang="en-US" sz="2400" b="1" dirty="0"/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497F14B9-0BDC-41E7-B561-137640828C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3859866"/>
              </p:ext>
            </p:extLst>
          </p:nvPr>
        </p:nvGraphicFramePr>
        <p:xfrm>
          <a:off x="289905" y="1987420"/>
          <a:ext cx="8596517" cy="4599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372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D789E26-3DF9-094C-A682-D171DEBCC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7485" y="798286"/>
            <a:ext cx="6894285" cy="1219200"/>
          </a:xfrm>
        </p:spPr>
        <p:txBody>
          <a:bodyPr>
            <a:noAutofit/>
          </a:bodyPr>
          <a:lstStyle/>
          <a:p>
            <a:pPr algn="ctr"/>
            <a:r>
              <a:rPr lang="lt-LT" sz="2200" b="1" dirty="0">
                <a:solidFill>
                  <a:prstClr val="black"/>
                </a:solidFill>
                <a:latin typeface="+mn-lt"/>
              </a:rPr>
              <a:t>Biudžetinės įstaigos </a:t>
            </a:r>
            <a:r>
              <a:rPr lang="lt-LT" sz="2200" b="1" dirty="0" smtClean="0">
                <a:solidFill>
                  <a:prstClr val="black"/>
                </a:solidFill>
                <a:latin typeface="+mn-lt"/>
              </a:rPr>
              <a:t>lopšeli</a:t>
            </a:r>
            <a:r>
              <a:rPr lang="en-US" sz="2200" b="1" dirty="0" smtClean="0">
                <a:solidFill>
                  <a:prstClr val="black"/>
                </a:solidFill>
                <a:latin typeface="+mn-lt"/>
              </a:rPr>
              <a:t>s-</a:t>
            </a:r>
            <a:r>
              <a:rPr lang="lt-LT" sz="2200" b="1" dirty="0" smtClean="0">
                <a:solidFill>
                  <a:prstClr val="black"/>
                </a:solidFill>
                <a:latin typeface="+mn-lt"/>
              </a:rPr>
              <a:t>darželi</a:t>
            </a:r>
            <a:r>
              <a:rPr lang="en-US" sz="2200" b="1" dirty="0" smtClean="0">
                <a:solidFill>
                  <a:prstClr val="black"/>
                </a:solidFill>
                <a:latin typeface="+mn-lt"/>
              </a:rPr>
              <a:t>s</a:t>
            </a:r>
            <a:r>
              <a:rPr lang="lt-LT" sz="2200" b="1" dirty="0" smtClean="0">
                <a:solidFill>
                  <a:prstClr val="black"/>
                </a:solidFill>
                <a:latin typeface="+mn-lt"/>
              </a:rPr>
              <a:t> </a:t>
            </a:r>
            <a:r>
              <a:rPr lang="lt-LT" sz="2200" b="1" dirty="0">
                <a:solidFill>
                  <a:prstClr val="black"/>
                </a:solidFill>
                <a:latin typeface="+mn-lt"/>
              </a:rPr>
              <a:t>„Žingsnelis“ ataskaitinio laikotarpio veiklos ir finansinių duomenų palyginimas su praėjusiu ataskaitiniu laikotarpiu, ateinančio ataskaitinio laikotarpio prognozė</a:t>
            </a:r>
            <a:endParaRPr lang="en-US" sz="2200" b="1" dirty="0">
              <a:latin typeface="+mn-lt"/>
            </a:endParaRPr>
          </a:p>
        </p:txBody>
      </p:sp>
      <p:graphicFrame>
        <p:nvGraphicFramePr>
          <p:cNvPr id="4" name="Content Placeholder 6">
            <a:extLst>
              <a:ext uri="{FF2B5EF4-FFF2-40B4-BE49-F238E27FC236}">
                <a16:creationId xmlns:a16="http://schemas.microsoft.com/office/drawing/2014/main" id="{719D1D7E-8735-472F-BCC9-11321D3C19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0481460"/>
              </p:ext>
            </p:extLst>
          </p:nvPr>
        </p:nvGraphicFramePr>
        <p:xfrm>
          <a:off x="246739" y="2153865"/>
          <a:ext cx="8665030" cy="43630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6412">
                  <a:extLst>
                    <a:ext uri="{9D8B030D-6E8A-4147-A177-3AD203B41FA5}">
                      <a16:colId xmlns:a16="http://schemas.microsoft.com/office/drawing/2014/main" val="1744661177"/>
                    </a:ext>
                  </a:extLst>
                </a:gridCol>
                <a:gridCol w="3428217">
                  <a:extLst>
                    <a:ext uri="{9D8B030D-6E8A-4147-A177-3AD203B41FA5}">
                      <a16:colId xmlns:a16="http://schemas.microsoft.com/office/drawing/2014/main" val="441710200"/>
                    </a:ext>
                  </a:extLst>
                </a:gridCol>
                <a:gridCol w="1074993">
                  <a:extLst>
                    <a:ext uri="{9D8B030D-6E8A-4147-A177-3AD203B41FA5}">
                      <a16:colId xmlns:a16="http://schemas.microsoft.com/office/drawing/2014/main" val="2022550098"/>
                    </a:ext>
                  </a:extLst>
                </a:gridCol>
                <a:gridCol w="1151654">
                  <a:extLst>
                    <a:ext uri="{9D8B030D-6E8A-4147-A177-3AD203B41FA5}">
                      <a16:colId xmlns:a16="http://schemas.microsoft.com/office/drawing/2014/main" val="1474362302"/>
                    </a:ext>
                  </a:extLst>
                </a:gridCol>
                <a:gridCol w="1130260">
                  <a:extLst>
                    <a:ext uri="{9D8B030D-6E8A-4147-A177-3AD203B41FA5}">
                      <a16:colId xmlns:a16="http://schemas.microsoft.com/office/drawing/2014/main" val="1259473060"/>
                    </a:ext>
                  </a:extLst>
                </a:gridCol>
                <a:gridCol w="1333494">
                  <a:extLst>
                    <a:ext uri="{9D8B030D-6E8A-4147-A177-3AD203B41FA5}">
                      <a16:colId xmlns:a16="http://schemas.microsoft.com/office/drawing/2014/main" val="1138572153"/>
                    </a:ext>
                  </a:extLst>
                </a:gridCol>
              </a:tblGrid>
              <a:tr h="1075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 dirty="0" err="1">
                          <a:effectLst/>
                        </a:rPr>
                        <a:t>Eil</a:t>
                      </a:r>
                      <a:r>
                        <a:rPr lang="lt-LT" sz="1100" dirty="0">
                          <a:effectLst/>
                        </a:rPr>
                        <a:t>. </a:t>
                      </a:r>
                      <a:r>
                        <a:rPr lang="lt-LT" sz="1100" dirty="0" err="1">
                          <a:effectLst/>
                        </a:rPr>
                        <a:t>Nr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 dirty="0">
                          <a:effectLst/>
                        </a:rPr>
                        <a:t>Veiklos ir finansiniai duomenys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 dirty="0">
                          <a:effectLst/>
                        </a:rPr>
                        <a:t>Praėjęs ataskaitinis laikotarpis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Ataskaitinio laikotarpio prognozė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Ataskaitinis laikotarpis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Ateinančio ataskaitinio laikotarpio prognozė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0291839"/>
                  </a:ext>
                </a:extLst>
              </a:tr>
              <a:tr h="2772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99097571"/>
                  </a:ext>
                </a:extLst>
              </a:tr>
              <a:tr h="2772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Gautas finansavimas tūkst. Eur., iš jų: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 dirty="0">
                          <a:effectLst/>
                        </a:rPr>
                        <a:t>779,1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785,8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899,9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920,5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1842018"/>
                  </a:ext>
                </a:extLst>
              </a:tr>
              <a:tr h="2772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1.1.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Savivaldybės biudžeto lėšos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521,1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523,5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 dirty="0">
                          <a:effectLst/>
                        </a:rPr>
                        <a:t>582,8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595,5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89429379"/>
                  </a:ext>
                </a:extLst>
              </a:tr>
              <a:tr h="2772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1.2.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Valstybės biudžeto lėšos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253,7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255,2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313,0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323,5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59158765"/>
                  </a:ext>
                </a:extLst>
              </a:tr>
              <a:tr h="2772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1.3.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Fondų lėšos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0,00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0,00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0,00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0,00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4933238"/>
                  </a:ext>
                </a:extLst>
              </a:tr>
              <a:tr h="2772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1.4.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Kitos lėšos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0,00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0,00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0,00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0,00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12961489"/>
                  </a:ext>
                </a:extLst>
              </a:tr>
              <a:tr h="2772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1.5.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Parama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4,3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7,1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4,1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4,5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74701255"/>
                  </a:ext>
                </a:extLst>
              </a:tr>
              <a:tr h="2772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2.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Sąnaudos tūkst. Eur.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824,1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832,2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938,0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946,5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27273447"/>
                  </a:ext>
                </a:extLst>
              </a:tr>
              <a:tr h="5319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3.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Darbo užmokesčio ir socialinio draudimo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 sąnaudos tūkst. Eur., iš jų: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688,2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702.1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787,9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805,5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86826063"/>
                  </a:ext>
                </a:extLst>
              </a:tr>
              <a:tr h="2772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Išmokėta premijų tūkst. Eur. iš jų: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13,2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13,5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13,4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14,5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75432423"/>
                  </a:ext>
                </a:extLst>
              </a:tr>
              <a:tr h="2599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4.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Darbuotojų skaičius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51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52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55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100" dirty="0">
                          <a:effectLst/>
                        </a:rPr>
                        <a:t>57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28155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04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D789E26-3DF9-094C-A682-D171DEBCC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4286" y="841829"/>
            <a:ext cx="7151230" cy="1175657"/>
          </a:xfrm>
        </p:spPr>
        <p:txBody>
          <a:bodyPr>
            <a:noAutofit/>
          </a:bodyPr>
          <a:lstStyle/>
          <a:p>
            <a:pPr algn="ctr"/>
            <a:r>
              <a:rPr lang="lt-LT" sz="2200" b="1" dirty="0">
                <a:solidFill>
                  <a:prstClr val="black"/>
                </a:solidFill>
                <a:latin typeface="+mn-lt"/>
              </a:rPr>
              <a:t>Biudžetinės įstaigos </a:t>
            </a:r>
            <a:r>
              <a:rPr lang="lt-LT" sz="2200" b="1" dirty="0" smtClean="0">
                <a:solidFill>
                  <a:prstClr val="black"/>
                </a:solidFill>
                <a:latin typeface="+mn-lt"/>
              </a:rPr>
              <a:t>Kauno lopšelio-darželio </a:t>
            </a:r>
            <a:r>
              <a:rPr lang="lt-LT" sz="2200" b="1" dirty="0">
                <a:solidFill>
                  <a:prstClr val="black"/>
                </a:solidFill>
                <a:latin typeface="+mn-lt"/>
              </a:rPr>
              <a:t>„Žingsnelis“ gauto finansavimo pagal finansavimo šaltinius ataskaitiniu laikotarpiu palyginimas su praėjusiu ataskaitiniu laikotarpiu, ateinančio ataskaitinio laikotarpio prognozė</a:t>
            </a:r>
            <a:endParaRPr lang="en-US" sz="2200" b="1" dirty="0">
              <a:latin typeface="+mn-lt"/>
            </a:endParaRPr>
          </a:p>
        </p:txBody>
      </p:sp>
      <p:graphicFrame>
        <p:nvGraphicFramePr>
          <p:cNvPr id="4" name="Content Placeholder 7">
            <a:extLst>
              <a:ext uri="{FF2B5EF4-FFF2-40B4-BE49-F238E27FC236}">
                <a16:creationId xmlns:a16="http://schemas.microsoft.com/office/drawing/2014/main" id="{E59A083B-17E4-45B7-95D4-BED9680E85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3275623"/>
              </p:ext>
            </p:extLst>
          </p:nvPr>
        </p:nvGraphicFramePr>
        <p:xfrm>
          <a:off x="193222" y="2074507"/>
          <a:ext cx="8772294" cy="4562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848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EAB2C-61F7-4371-A3DE-3D7DFDEDD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7969" y="939100"/>
            <a:ext cx="7234366" cy="1002640"/>
          </a:xfrm>
        </p:spPr>
        <p:txBody>
          <a:bodyPr>
            <a:noAutofit/>
          </a:bodyPr>
          <a:lstStyle/>
          <a:p>
            <a:pPr algn="ctr"/>
            <a:r>
              <a:rPr lang="lt-LT" sz="2100" b="1" dirty="0">
                <a:solidFill>
                  <a:prstClr val="black"/>
                </a:solidFill>
                <a:latin typeface="+mn-lt"/>
              </a:rPr>
              <a:t>Biudžetinės įstaigos </a:t>
            </a:r>
            <a:r>
              <a:rPr lang="lt-LT" sz="2100" b="1" dirty="0" smtClean="0">
                <a:solidFill>
                  <a:prstClr val="black"/>
                </a:solidFill>
                <a:latin typeface="+mn-lt"/>
              </a:rPr>
              <a:t>Kauno lopšelio-darželio </a:t>
            </a:r>
            <a:r>
              <a:rPr lang="lt-LT" sz="2100" b="1" dirty="0">
                <a:solidFill>
                  <a:prstClr val="black"/>
                </a:solidFill>
                <a:latin typeface="+mn-lt"/>
              </a:rPr>
              <a:t>„Žingsnelis“ ataskaitinio laikotarpio veiklos ir finansinių duomenų palyginimas su praėjusiu ataskaitiniu laikotarpiu, ateinančio ataskaitinio laikotarpio prognozė</a:t>
            </a:r>
            <a:endParaRPr lang="en-US" sz="21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8F555-77E4-4F7E-AFAE-04AF73ABF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6">
            <a:extLst>
              <a:ext uri="{FF2B5EF4-FFF2-40B4-BE49-F238E27FC236}">
                <a16:creationId xmlns:a16="http://schemas.microsoft.com/office/drawing/2014/main" id="{FEED374D-0F21-4E02-A3AD-E86D822511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411459"/>
              </p:ext>
            </p:extLst>
          </p:nvPr>
        </p:nvGraphicFramePr>
        <p:xfrm>
          <a:off x="192502" y="2105080"/>
          <a:ext cx="4492040" cy="4518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11">
            <a:extLst>
              <a:ext uri="{FF2B5EF4-FFF2-40B4-BE49-F238E27FC236}">
                <a16:creationId xmlns:a16="http://schemas.microsoft.com/office/drawing/2014/main" id="{AA976F4A-1972-44B1-A3E2-CE48BDA0A0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7172717"/>
              </p:ext>
            </p:extLst>
          </p:nvPr>
        </p:nvGraphicFramePr>
        <p:xfrm>
          <a:off x="4998915" y="2126808"/>
          <a:ext cx="4184650" cy="4518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9153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1BE05-0F39-455F-8555-AFE816896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804897"/>
            <a:ext cx="7109927" cy="1137103"/>
          </a:xfrm>
        </p:spPr>
        <p:txBody>
          <a:bodyPr>
            <a:normAutofit/>
          </a:bodyPr>
          <a:lstStyle/>
          <a:p>
            <a:pPr algn="ctr"/>
            <a:r>
              <a:rPr lang="lt-LT" sz="2200" b="1" dirty="0">
                <a:solidFill>
                  <a:prstClr val="black"/>
                </a:solidFill>
                <a:latin typeface="+mn-lt"/>
              </a:rPr>
              <a:t>Biudžetinės </a:t>
            </a:r>
            <a:r>
              <a:rPr lang="lt-LT" sz="2200" b="1" dirty="0" smtClean="0">
                <a:solidFill>
                  <a:prstClr val="black"/>
                </a:solidFill>
                <a:latin typeface="+mn-lt"/>
              </a:rPr>
              <a:t>įstaigos Kauno </a:t>
            </a:r>
            <a:r>
              <a:rPr lang="lt-LT" sz="2200" b="1" dirty="0">
                <a:solidFill>
                  <a:prstClr val="black"/>
                </a:solidFill>
                <a:latin typeface="+mn-lt"/>
              </a:rPr>
              <a:t>lopšelio-darželio „Žingsnelis“ panaudotų lėšų </a:t>
            </a:r>
            <a:br>
              <a:rPr lang="lt-LT" sz="2200" b="1" dirty="0">
                <a:solidFill>
                  <a:prstClr val="black"/>
                </a:solidFill>
                <a:latin typeface="+mn-lt"/>
              </a:rPr>
            </a:br>
            <a:r>
              <a:rPr lang="lt-LT" sz="2200" b="1" dirty="0" smtClean="0">
                <a:solidFill>
                  <a:prstClr val="black"/>
                </a:solidFill>
                <a:latin typeface="+mn-lt"/>
              </a:rPr>
              <a:t>2020–2021 </a:t>
            </a:r>
            <a:r>
              <a:rPr lang="lt-LT" sz="2200" b="1" dirty="0">
                <a:solidFill>
                  <a:prstClr val="black"/>
                </a:solidFill>
                <a:latin typeface="+mn-lt"/>
              </a:rPr>
              <a:t>m. palyginimas, tūkst. Eur.</a:t>
            </a:r>
            <a:endParaRPr lang="en-US" sz="22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3D9C40F-1D74-4E24-952B-723CCE1013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5799851"/>
              </p:ext>
            </p:extLst>
          </p:nvPr>
        </p:nvGraphicFramePr>
        <p:xfrm>
          <a:off x="391885" y="2075542"/>
          <a:ext cx="8445241" cy="4513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881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C7134-F67A-477A-9157-EA3F56DD8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1002" y="914400"/>
            <a:ext cx="7076049" cy="1388257"/>
          </a:xfrm>
        </p:spPr>
        <p:txBody>
          <a:bodyPr>
            <a:noAutofit/>
          </a:bodyPr>
          <a:lstStyle/>
          <a:p>
            <a:pPr algn="ctr"/>
            <a:r>
              <a:rPr lang="lt-LT" sz="2400" b="1" dirty="0">
                <a:solidFill>
                  <a:prstClr val="black"/>
                </a:solidFill>
                <a:latin typeface="+mn-lt"/>
              </a:rPr>
              <a:t>PLANUOJAMI VEIKSMAI IR INICIATYVOS ATEINANČIO ATASKAITINIO LAIKOTARPIO BIUDŽETINĖS ĮSTAIGOS </a:t>
            </a:r>
            <a:r>
              <a:rPr lang="lt-LT" sz="2400" b="1" dirty="0" smtClean="0">
                <a:solidFill>
                  <a:prstClr val="black"/>
                </a:solidFill>
                <a:latin typeface="+mn-lt"/>
              </a:rPr>
              <a:t>KAUNO LOPŠELIO-DARŽELIO </a:t>
            </a:r>
            <a:r>
              <a:rPr lang="lt-LT" sz="2400" b="1" dirty="0">
                <a:solidFill>
                  <a:prstClr val="black"/>
                </a:solidFill>
                <a:latin typeface="+mn-lt"/>
              </a:rPr>
              <a:t>„ŽINGSNELIS“ VEIKLOS REZULTATAMS GERINTI</a:t>
            </a:r>
            <a:endParaRPr lang="en-US" sz="24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90C92-B161-4516-BEDB-4F5BA8376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714" y="2506662"/>
            <a:ext cx="8729337" cy="4111852"/>
          </a:xfrm>
        </p:spPr>
        <p:txBody>
          <a:bodyPr/>
          <a:lstStyle/>
          <a:p>
            <a:pPr marL="342900" lvl="0" indent="-342900" algn="just" defTabSz="45720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lt-LT" dirty="0" smtClean="0"/>
              <a:t>Teikti didesnę pagalbą vaikams, turintiems specialiuosius ugdymosi poreikius,</a:t>
            </a:r>
            <a:r>
              <a:rPr lang="en-US" dirty="0" smtClean="0"/>
              <a:t> </a:t>
            </a:r>
            <a:r>
              <a:rPr lang="lt-LT" dirty="0" smtClean="0"/>
              <a:t> įdarbinant </a:t>
            </a:r>
            <a:r>
              <a:rPr lang="lt-LT" dirty="0" err="1" smtClean="0"/>
              <a:t>spec</a:t>
            </a:r>
            <a:r>
              <a:rPr lang="lt-LT" dirty="0" smtClean="0"/>
              <a:t>. pedagogą;</a:t>
            </a:r>
          </a:p>
          <a:p>
            <a:pPr marL="342900" lvl="0" indent="-342900" algn="just" defTabSz="45720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lt-LT" dirty="0" smtClean="0"/>
              <a:t>Tobulinti darbuotojų </a:t>
            </a:r>
            <a:r>
              <a:rPr lang="lt-LT" dirty="0" err="1" smtClean="0"/>
              <a:t>motyvacinę</a:t>
            </a:r>
            <a:r>
              <a:rPr lang="lt-LT" dirty="0" smtClean="0"/>
              <a:t> sistemą, nukreiptą į darbuotojų veiklos rezultatyvumą ir aktyvumą;</a:t>
            </a:r>
          </a:p>
          <a:p>
            <a:pPr marL="342900" lvl="0" indent="-342900" algn="just" defTabSz="45720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lt-LT" dirty="0" smtClean="0"/>
              <a:t>Užtikrinti gerą ir kokybišką paslaugų prieinamumą;</a:t>
            </a:r>
          </a:p>
          <a:p>
            <a:pPr marL="342900" lvl="0" indent="-342900" algn="just" defTabSz="45720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lt-LT" dirty="0" smtClean="0"/>
              <a:t>Racionaliai panaudoti įstaigos biudžeto lėšas, praturtinant ugdymo aplinką šiuolaikinėmis ugdymo priemonėmis.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94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Facet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90C226"/>
    </a:accent1>
    <a:accent2>
      <a:srgbClr val="54A021"/>
    </a:accent2>
    <a:accent3>
      <a:srgbClr val="E6B91E"/>
    </a:accent3>
    <a:accent4>
      <a:srgbClr val="E76618"/>
    </a:accent4>
    <a:accent5>
      <a:srgbClr val="C42F1A"/>
    </a:accent5>
    <a:accent6>
      <a:srgbClr val="918655"/>
    </a:accent6>
    <a:hlink>
      <a:srgbClr val="99CA3C"/>
    </a:hlink>
    <a:folHlink>
      <a:srgbClr val="B9D181"/>
    </a:folHlink>
  </a:clrScheme>
  <a:fontScheme name="Facet">
    <a:majorFont>
      <a:latin typeface="Trebuchet MS" panose="020B0603020202020204"/>
      <a:ea typeface=""/>
      <a:cs typeface=""/>
      <a:font script="Jpan" typeface="メイリオ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 panose="020B0603020202020204"/>
      <a:ea typeface=""/>
      <a:cs typeface=""/>
      <a:font script="Jpan" typeface="メイリオ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Facet">
    <a:fillStyleLst>
      <a:solidFill>
        <a:schemeClr val="phClr"/>
      </a:solidFill>
      <a:gradFill rotWithShape="1">
        <a:gsLst>
          <a:gs pos="0">
            <a:schemeClr val="phClr">
              <a:tint val="65000"/>
              <a:lumMod val="110000"/>
            </a:schemeClr>
          </a:gs>
          <a:gs pos="88000">
            <a:schemeClr val="phClr">
              <a:tint val="90000"/>
            </a:schemeClr>
          </a:gs>
        </a:gsLst>
        <a:lin ang="5400000" scaled="0"/>
      </a:gradFill>
      <a:gradFill rotWithShape="1">
        <a:gsLst>
          <a:gs pos="0">
            <a:schemeClr val="phClr">
              <a:tint val="96000"/>
              <a:lumMod val="100000"/>
            </a:schemeClr>
          </a:gs>
          <a:gs pos="78000">
            <a:schemeClr val="phClr">
              <a:shade val="94000"/>
              <a:lumMod val="94000"/>
            </a:schemeClr>
          </a:gs>
        </a:gsLst>
        <a:lin ang="5400000" scaled="0"/>
      </a:gradFill>
    </a:fillStyleLst>
    <a:lnStyleLst>
      <a:ln w="12700" cap="rnd" cmpd="sng" algn="ctr">
        <a:solidFill>
          <a:schemeClr val="phClr"/>
        </a:solidFill>
        <a:prstDash val="solid"/>
      </a:ln>
      <a:ln w="19050" cap="rnd" cmpd="sng" algn="ctr">
        <a:solidFill>
          <a:schemeClr val="phClr"/>
        </a:solidFill>
        <a:prstDash val="solid"/>
      </a:ln>
      <a:ln w="25400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  <a:lumMod val="104000"/>
            </a:schemeClr>
          </a:gs>
          <a:gs pos="94000">
            <a:schemeClr val="phClr">
              <a:shade val="96000"/>
              <a:lumMod val="82000"/>
            </a:schemeClr>
          </a:gs>
        </a:gsLst>
        <a:lin ang="5400000" scaled="0"/>
      </a:gradFill>
      <a:gradFill rotWithShape="1">
        <a:gsLst>
          <a:gs pos="0">
            <a:schemeClr val="phClr">
              <a:tint val="90000"/>
              <a:lumMod val="110000"/>
            </a:schemeClr>
          </a:gs>
          <a:gs pos="100000">
            <a:schemeClr val="phClr">
              <a:shade val="94000"/>
              <a:lumMod val="96000"/>
            </a:schemeClr>
          </a:gs>
        </a:gsLst>
        <a:path path="circle">
          <a:fillToRect l="50000" t="50000" r="100000" b="10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Facet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90C226"/>
    </a:accent1>
    <a:accent2>
      <a:srgbClr val="54A021"/>
    </a:accent2>
    <a:accent3>
      <a:srgbClr val="E6B91E"/>
    </a:accent3>
    <a:accent4>
      <a:srgbClr val="E76618"/>
    </a:accent4>
    <a:accent5>
      <a:srgbClr val="C42F1A"/>
    </a:accent5>
    <a:accent6>
      <a:srgbClr val="918655"/>
    </a:accent6>
    <a:hlink>
      <a:srgbClr val="99CA3C"/>
    </a:hlink>
    <a:folHlink>
      <a:srgbClr val="B9D181"/>
    </a:folHlink>
  </a:clrScheme>
  <a:fontScheme name="Facet">
    <a:majorFont>
      <a:latin typeface="Trebuchet MS" panose="020B0603020202020204"/>
      <a:ea typeface=""/>
      <a:cs typeface=""/>
      <a:font script="Jpan" typeface="メイリオ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 panose="020B0603020202020204"/>
      <a:ea typeface=""/>
      <a:cs typeface=""/>
      <a:font script="Jpan" typeface="メイリオ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Facet">
    <a:fillStyleLst>
      <a:solidFill>
        <a:schemeClr val="phClr"/>
      </a:solidFill>
      <a:gradFill rotWithShape="1">
        <a:gsLst>
          <a:gs pos="0">
            <a:schemeClr val="phClr">
              <a:tint val="65000"/>
              <a:lumMod val="110000"/>
            </a:schemeClr>
          </a:gs>
          <a:gs pos="88000">
            <a:schemeClr val="phClr">
              <a:tint val="90000"/>
            </a:schemeClr>
          </a:gs>
        </a:gsLst>
        <a:lin ang="5400000" scaled="0"/>
      </a:gradFill>
      <a:gradFill rotWithShape="1">
        <a:gsLst>
          <a:gs pos="0">
            <a:schemeClr val="phClr">
              <a:tint val="96000"/>
              <a:lumMod val="100000"/>
            </a:schemeClr>
          </a:gs>
          <a:gs pos="78000">
            <a:schemeClr val="phClr">
              <a:shade val="94000"/>
              <a:lumMod val="94000"/>
            </a:schemeClr>
          </a:gs>
        </a:gsLst>
        <a:lin ang="5400000" scaled="0"/>
      </a:gradFill>
    </a:fillStyleLst>
    <a:lnStyleLst>
      <a:ln w="12700" cap="rnd" cmpd="sng" algn="ctr">
        <a:solidFill>
          <a:schemeClr val="phClr"/>
        </a:solidFill>
        <a:prstDash val="solid"/>
      </a:ln>
      <a:ln w="19050" cap="rnd" cmpd="sng" algn="ctr">
        <a:solidFill>
          <a:schemeClr val="phClr"/>
        </a:solidFill>
        <a:prstDash val="solid"/>
      </a:ln>
      <a:ln w="25400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  <a:lumMod val="104000"/>
            </a:schemeClr>
          </a:gs>
          <a:gs pos="94000">
            <a:schemeClr val="phClr">
              <a:shade val="96000"/>
              <a:lumMod val="82000"/>
            </a:schemeClr>
          </a:gs>
        </a:gsLst>
        <a:lin ang="5400000" scaled="0"/>
      </a:gradFill>
      <a:gradFill rotWithShape="1">
        <a:gsLst>
          <a:gs pos="0">
            <a:schemeClr val="phClr">
              <a:tint val="90000"/>
              <a:lumMod val="110000"/>
            </a:schemeClr>
          </a:gs>
          <a:gs pos="100000">
            <a:schemeClr val="phClr">
              <a:shade val="94000"/>
              <a:lumMod val="96000"/>
            </a:schemeClr>
          </a:gs>
        </a:gsLst>
        <a:path path="circle">
          <a:fillToRect l="50000" t="50000" r="100000" b="10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402</TotalTime>
  <Words>392</Words>
  <Application>Microsoft Office PowerPoint</Application>
  <PresentationFormat>Demonstracija ekrane (4:3)</PresentationFormat>
  <Paragraphs>112</Paragraphs>
  <Slides>8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 3</vt:lpstr>
      <vt:lpstr>Office Theme</vt:lpstr>
      <vt:lpstr>Biudžetinės įstaigos Kauno lopšelio-darželio „Žingsnelis“</vt:lpstr>
      <vt:lpstr>Kauno lopšelio-darželio „Žingsnelis“  prioritetinių  tikslų įgyvendinimas 2021 m. </vt:lpstr>
      <vt:lpstr>Kauno lopšelio-darželio „Žingsnelis“ veiklos rezultatų rodiklių įgyvendinimas</vt:lpstr>
      <vt:lpstr>Biudžetinės įstaigos lopšelis-darželis „Žingsnelis“ ataskaitinio laikotarpio veiklos ir finansinių duomenų palyginimas su praėjusiu ataskaitiniu laikotarpiu, ateinančio ataskaitinio laikotarpio prognozė</vt:lpstr>
      <vt:lpstr>Biudžetinės įstaigos Kauno lopšelio-darželio „Žingsnelis“ gauto finansavimo pagal finansavimo šaltinius ataskaitiniu laikotarpiu palyginimas su praėjusiu ataskaitiniu laikotarpiu, ateinančio ataskaitinio laikotarpio prognozė</vt:lpstr>
      <vt:lpstr>Biudžetinės įstaigos Kauno lopšelio-darželio „Žingsnelis“ ataskaitinio laikotarpio veiklos ir finansinių duomenų palyginimas su praėjusiu ataskaitiniu laikotarpiu, ateinančio ataskaitinio laikotarpio prognozė</vt:lpstr>
      <vt:lpstr>Biudžetinės įstaigos Kauno lopšelio-darželio „Žingsnelis“ panaudotų lėšų  2020–2021 m. palyginimas, tūkst. Eur.</vt:lpstr>
      <vt:lpstr>PLANUOJAMI VEIKSMAI IR INICIATYVOS ATEINANČIO ATASKAITINIO LAIKOTARPIO BIUDŽETINĖS ĮSTAIGOS KAUNO LOPŠELIO-DARŽELIO „ŽINGSNELIS“ VEIKLOS REZULTATAMS GERINTI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Audronė Bukmanaitė</cp:lastModifiedBy>
  <cp:revision>29</cp:revision>
  <dcterms:created xsi:type="dcterms:W3CDTF">2019-11-25T17:02:43Z</dcterms:created>
  <dcterms:modified xsi:type="dcterms:W3CDTF">2022-03-28T08:06:27Z</dcterms:modified>
</cp:coreProperties>
</file>